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 Medium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Open Sans" charset="1" panose="020B0606030504020204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Classic Bold" charset="1" panose="00000800000000000000"/>
      <p:regular r:id="rId23"/>
    </p:embeddedFont>
    <p:embeddedFont>
      <p:font typeface="Courier Prime Bold" charset="1" panose="00000809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4952" y="7330882"/>
            <a:ext cx="3867303" cy="3515730"/>
          </a:xfrm>
          <a:custGeom>
            <a:avLst/>
            <a:gdLst/>
            <a:ahLst/>
            <a:cxnLst/>
            <a:rect r="r" b="b" t="t" l="l"/>
            <a:pathLst>
              <a:path h="3515730" w="3867303">
                <a:moveTo>
                  <a:pt x="0" y="0"/>
                </a:moveTo>
                <a:lnTo>
                  <a:pt x="3867304" y="0"/>
                </a:lnTo>
                <a:lnTo>
                  <a:pt x="3867304" y="3515730"/>
                </a:lnTo>
                <a:lnTo>
                  <a:pt x="0" y="3515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3473" y="7149531"/>
            <a:ext cx="4228306" cy="4608508"/>
          </a:xfrm>
          <a:custGeom>
            <a:avLst/>
            <a:gdLst/>
            <a:ahLst/>
            <a:cxnLst/>
            <a:rect r="r" b="b" t="t" l="l"/>
            <a:pathLst>
              <a:path h="4608508" w="4228306">
                <a:moveTo>
                  <a:pt x="0" y="0"/>
                </a:moveTo>
                <a:lnTo>
                  <a:pt x="4228306" y="0"/>
                </a:lnTo>
                <a:lnTo>
                  <a:pt x="4228306" y="4608509"/>
                </a:lnTo>
                <a:lnTo>
                  <a:pt x="0" y="460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2435" y="3983415"/>
            <a:ext cx="1411135" cy="3595248"/>
          </a:xfrm>
          <a:custGeom>
            <a:avLst/>
            <a:gdLst/>
            <a:ahLst/>
            <a:cxnLst/>
            <a:rect r="r" b="b" t="t" l="l"/>
            <a:pathLst>
              <a:path h="3595248" w="1411135">
                <a:moveTo>
                  <a:pt x="0" y="0"/>
                </a:moveTo>
                <a:lnTo>
                  <a:pt x="1411135" y="0"/>
                </a:lnTo>
                <a:lnTo>
                  <a:pt x="1411135" y="3595248"/>
                </a:lnTo>
                <a:lnTo>
                  <a:pt x="0" y="359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44" y="3761562"/>
            <a:ext cx="2356158" cy="4435121"/>
          </a:xfrm>
          <a:custGeom>
            <a:avLst/>
            <a:gdLst/>
            <a:ahLst/>
            <a:cxnLst/>
            <a:rect r="r" b="b" t="t" l="l"/>
            <a:pathLst>
              <a:path h="4435121" w="2356158">
                <a:moveTo>
                  <a:pt x="0" y="0"/>
                </a:moveTo>
                <a:lnTo>
                  <a:pt x="2356158" y="0"/>
                </a:lnTo>
                <a:lnTo>
                  <a:pt x="2356158" y="4435121"/>
                </a:lnTo>
                <a:lnTo>
                  <a:pt x="0" y="4435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34642" y="8385369"/>
            <a:ext cx="4274046" cy="5334222"/>
          </a:xfrm>
          <a:custGeom>
            <a:avLst/>
            <a:gdLst/>
            <a:ahLst/>
            <a:cxnLst/>
            <a:rect r="r" b="b" t="t" l="l"/>
            <a:pathLst>
              <a:path h="5334222" w="4274046">
                <a:moveTo>
                  <a:pt x="0" y="0"/>
                </a:moveTo>
                <a:lnTo>
                  <a:pt x="4274045" y="0"/>
                </a:lnTo>
                <a:lnTo>
                  <a:pt x="4274045" y="5334222"/>
                </a:lnTo>
                <a:lnTo>
                  <a:pt x="0" y="5334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9159" y="8690777"/>
            <a:ext cx="4207507" cy="3192446"/>
          </a:xfrm>
          <a:custGeom>
            <a:avLst/>
            <a:gdLst/>
            <a:ahLst/>
            <a:cxnLst/>
            <a:rect r="r" b="b" t="t" l="l"/>
            <a:pathLst>
              <a:path h="3192446" w="4207507">
                <a:moveTo>
                  <a:pt x="0" y="0"/>
                </a:moveTo>
                <a:lnTo>
                  <a:pt x="4207507" y="0"/>
                </a:lnTo>
                <a:lnTo>
                  <a:pt x="4207507" y="3192446"/>
                </a:lnTo>
                <a:lnTo>
                  <a:pt x="0" y="3192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23598" y="-1078812"/>
            <a:ext cx="4256462" cy="4498242"/>
          </a:xfrm>
          <a:custGeom>
            <a:avLst/>
            <a:gdLst/>
            <a:ahLst/>
            <a:cxnLst/>
            <a:rect r="r" b="b" t="t" l="l"/>
            <a:pathLst>
              <a:path h="4498242" w="4256462">
                <a:moveTo>
                  <a:pt x="0" y="0"/>
                </a:moveTo>
                <a:lnTo>
                  <a:pt x="4256461" y="0"/>
                </a:lnTo>
                <a:lnTo>
                  <a:pt x="4256461" y="4498242"/>
                </a:lnTo>
                <a:lnTo>
                  <a:pt x="0" y="44982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4948" y="-283491"/>
            <a:ext cx="4074742" cy="3702921"/>
          </a:xfrm>
          <a:custGeom>
            <a:avLst/>
            <a:gdLst/>
            <a:ahLst/>
            <a:cxnLst/>
            <a:rect r="r" b="b" t="t" l="l"/>
            <a:pathLst>
              <a:path h="3702921" w="4074742">
                <a:moveTo>
                  <a:pt x="0" y="0"/>
                </a:moveTo>
                <a:lnTo>
                  <a:pt x="4074742" y="0"/>
                </a:lnTo>
                <a:lnTo>
                  <a:pt x="4074742" y="3702921"/>
                </a:lnTo>
                <a:lnTo>
                  <a:pt x="0" y="37029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2717" y="-1652063"/>
            <a:ext cx="3770756" cy="3304125"/>
          </a:xfrm>
          <a:custGeom>
            <a:avLst/>
            <a:gdLst/>
            <a:ahLst/>
            <a:cxnLst/>
            <a:rect r="r" b="b" t="t" l="l"/>
            <a:pathLst>
              <a:path h="3304125" w="3770756">
                <a:moveTo>
                  <a:pt x="0" y="0"/>
                </a:moveTo>
                <a:lnTo>
                  <a:pt x="3770756" y="0"/>
                </a:lnTo>
                <a:lnTo>
                  <a:pt x="3770756" y="3304126"/>
                </a:lnTo>
                <a:lnTo>
                  <a:pt x="0" y="33041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202260" y="-2219045"/>
            <a:ext cx="4468811" cy="3871108"/>
          </a:xfrm>
          <a:custGeom>
            <a:avLst/>
            <a:gdLst/>
            <a:ahLst/>
            <a:cxnLst/>
            <a:rect r="r" b="b" t="t" l="l"/>
            <a:pathLst>
              <a:path h="3871108" w="4468811">
                <a:moveTo>
                  <a:pt x="0" y="0"/>
                </a:moveTo>
                <a:lnTo>
                  <a:pt x="4468811" y="0"/>
                </a:lnTo>
                <a:lnTo>
                  <a:pt x="4468811" y="3871108"/>
                </a:lnTo>
                <a:lnTo>
                  <a:pt x="0" y="38711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26018" y="-1563129"/>
            <a:ext cx="3435963" cy="2838964"/>
          </a:xfrm>
          <a:custGeom>
            <a:avLst/>
            <a:gdLst/>
            <a:ahLst/>
            <a:cxnLst/>
            <a:rect r="r" b="b" t="t" l="l"/>
            <a:pathLst>
              <a:path h="2838964" w="3435963">
                <a:moveTo>
                  <a:pt x="0" y="0"/>
                </a:moveTo>
                <a:lnTo>
                  <a:pt x="3435964" y="0"/>
                </a:lnTo>
                <a:lnTo>
                  <a:pt x="3435964" y="2838965"/>
                </a:lnTo>
                <a:lnTo>
                  <a:pt x="0" y="2838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42733" y="6477871"/>
            <a:ext cx="860253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9"/>
              </a:lnSpc>
            </a:pPr>
            <a:r>
              <a:rPr lang="en-US" sz="3999" spc="775">
                <a:solidFill>
                  <a:srgbClr val="FFFFFF"/>
                </a:solidFill>
                <a:latin typeface="Agrandir Medium"/>
              </a:rPr>
              <a:t>SIMULACIÓN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7321" y="2769634"/>
            <a:ext cx="13293359" cy="3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00"/>
              </a:lnSpc>
            </a:pPr>
            <a:r>
              <a:rPr lang="en-US" sz="12124" spc="242">
                <a:solidFill>
                  <a:srgbClr val="DAD2F4"/>
                </a:solidFill>
                <a:latin typeface="Agrandir Ultra-Bold"/>
              </a:rPr>
              <a:t>PROYECTO INTEGRADOR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327088" y="9258300"/>
            <a:ext cx="3435963" cy="2838964"/>
          </a:xfrm>
          <a:custGeom>
            <a:avLst/>
            <a:gdLst/>
            <a:ahLst/>
            <a:cxnLst/>
            <a:rect r="r" b="b" t="t" l="l"/>
            <a:pathLst>
              <a:path h="2838964" w="3435963">
                <a:moveTo>
                  <a:pt x="0" y="0"/>
                </a:moveTo>
                <a:lnTo>
                  <a:pt x="3435963" y="0"/>
                </a:lnTo>
                <a:lnTo>
                  <a:pt x="3435963" y="2838964"/>
                </a:lnTo>
                <a:lnTo>
                  <a:pt x="0" y="28389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34271" y="1727734"/>
            <a:ext cx="2008462" cy="46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AB93D1"/>
                </a:solidFill>
                <a:latin typeface="Open Sans"/>
              </a:rPr>
              <a:t>Sol Falabella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37800" y="1727734"/>
            <a:ext cx="2352880" cy="46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AB93D1"/>
                </a:solidFill>
                <a:latin typeface="Open Sans"/>
              </a:rPr>
              <a:t>Daniela Illanes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34271" y="7942433"/>
            <a:ext cx="2425096" cy="46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AB93D1"/>
                </a:solidFill>
                <a:latin typeface="Open Sans"/>
              </a:rPr>
              <a:t>Martina Luconi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22755" y="7924494"/>
            <a:ext cx="2267925" cy="46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9"/>
              </a:lnSpc>
              <a:spcBef>
                <a:spcPct val="0"/>
              </a:spcBef>
            </a:pPr>
            <a:r>
              <a:rPr lang="en-US" sz="2735">
                <a:solidFill>
                  <a:srgbClr val="AB93D1"/>
                </a:solidFill>
                <a:latin typeface="Open Sans"/>
              </a:rPr>
              <a:t>Julieta Vicente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AB93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58388" cy="188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92608" y="4270058"/>
            <a:ext cx="10702784" cy="155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69"/>
              </a:lnSpc>
              <a:spcBef>
                <a:spcPct val="0"/>
              </a:spcBef>
            </a:pPr>
            <a:r>
              <a:rPr lang="en-US" sz="9000" spc="179">
                <a:solidFill>
                  <a:srgbClr val="FFFFFF"/>
                </a:solidFill>
                <a:latin typeface="Agrandir Ultra-Bold"/>
              </a:rPr>
              <a:t>CONCLUSIONES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05557" y="-729061"/>
            <a:ext cx="3658394" cy="3987350"/>
          </a:xfrm>
          <a:custGeom>
            <a:avLst/>
            <a:gdLst/>
            <a:ahLst/>
            <a:cxnLst/>
            <a:rect r="r" b="b" t="t" l="l"/>
            <a:pathLst>
              <a:path h="3987350" w="3658394">
                <a:moveTo>
                  <a:pt x="0" y="0"/>
                </a:moveTo>
                <a:lnTo>
                  <a:pt x="3658394" y="0"/>
                </a:lnTo>
                <a:lnTo>
                  <a:pt x="3658394" y="3987351"/>
                </a:lnTo>
                <a:lnTo>
                  <a:pt x="0" y="3987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079" y="5077726"/>
            <a:ext cx="4256462" cy="4498242"/>
          </a:xfrm>
          <a:custGeom>
            <a:avLst/>
            <a:gdLst/>
            <a:ahLst/>
            <a:cxnLst/>
            <a:rect r="r" b="b" t="t" l="l"/>
            <a:pathLst>
              <a:path h="4498242" w="4256462">
                <a:moveTo>
                  <a:pt x="0" y="0"/>
                </a:moveTo>
                <a:lnTo>
                  <a:pt x="4256462" y="0"/>
                </a:lnTo>
                <a:lnTo>
                  <a:pt x="4256462" y="4498242"/>
                </a:lnTo>
                <a:lnTo>
                  <a:pt x="0" y="4498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4952" y="7330882"/>
            <a:ext cx="3867303" cy="3515730"/>
          </a:xfrm>
          <a:custGeom>
            <a:avLst/>
            <a:gdLst/>
            <a:ahLst/>
            <a:cxnLst/>
            <a:rect r="r" b="b" t="t" l="l"/>
            <a:pathLst>
              <a:path h="3515730" w="3867303">
                <a:moveTo>
                  <a:pt x="0" y="0"/>
                </a:moveTo>
                <a:lnTo>
                  <a:pt x="3867304" y="0"/>
                </a:lnTo>
                <a:lnTo>
                  <a:pt x="3867304" y="3515730"/>
                </a:lnTo>
                <a:lnTo>
                  <a:pt x="0" y="3515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3473" y="7149531"/>
            <a:ext cx="4228306" cy="4608508"/>
          </a:xfrm>
          <a:custGeom>
            <a:avLst/>
            <a:gdLst/>
            <a:ahLst/>
            <a:cxnLst/>
            <a:rect r="r" b="b" t="t" l="l"/>
            <a:pathLst>
              <a:path h="4608508" w="4228306">
                <a:moveTo>
                  <a:pt x="0" y="0"/>
                </a:moveTo>
                <a:lnTo>
                  <a:pt x="4228306" y="0"/>
                </a:lnTo>
                <a:lnTo>
                  <a:pt x="4228306" y="4608509"/>
                </a:lnTo>
                <a:lnTo>
                  <a:pt x="0" y="460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2435" y="3983415"/>
            <a:ext cx="1411135" cy="3595248"/>
          </a:xfrm>
          <a:custGeom>
            <a:avLst/>
            <a:gdLst/>
            <a:ahLst/>
            <a:cxnLst/>
            <a:rect r="r" b="b" t="t" l="l"/>
            <a:pathLst>
              <a:path h="3595248" w="1411135">
                <a:moveTo>
                  <a:pt x="0" y="0"/>
                </a:moveTo>
                <a:lnTo>
                  <a:pt x="1411135" y="0"/>
                </a:lnTo>
                <a:lnTo>
                  <a:pt x="1411135" y="3595248"/>
                </a:lnTo>
                <a:lnTo>
                  <a:pt x="0" y="359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44" y="3761562"/>
            <a:ext cx="2356158" cy="4435121"/>
          </a:xfrm>
          <a:custGeom>
            <a:avLst/>
            <a:gdLst/>
            <a:ahLst/>
            <a:cxnLst/>
            <a:rect r="r" b="b" t="t" l="l"/>
            <a:pathLst>
              <a:path h="4435121" w="2356158">
                <a:moveTo>
                  <a:pt x="0" y="0"/>
                </a:moveTo>
                <a:lnTo>
                  <a:pt x="2356158" y="0"/>
                </a:lnTo>
                <a:lnTo>
                  <a:pt x="2356158" y="4435121"/>
                </a:lnTo>
                <a:lnTo>
                  <a:pt x="0" y="4435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34642" y="8385369"/>
            <a:ext cx="4274046" cy="5334222"/>
          </a:xfrm>
          <a:custGeom>
            <a:avLst/>
            <a:gdLst/>
            <a:ahLst/>
            <a:cxnLst/>
            <a:rect r="r" b="b" t="t" l="l"/>
            <a:pathLst>
              <a:path h="5334222" w="4274046">
                <a:moveTo>
                  <a:pt x="0" y="0"/>
                </a:moveTo>
                <a:lnTo>
                  <a:pt x="4274045" y="0"/>
                </a:lnTo>
                <a:lnTo>
                  <a:pt x="4274045" y="5334222"/>
                </a:lnTo>
                <a:lnTo>
                  <a:pt x="0" y="5334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9159" y="8690777"/>
            <a:ext cx="4207507" cy="3192446"/>
          </a:xfrm>
          <a:custGeom>
            <a:avLst/>
            <a:gdLst/>
            <a:ahLst/>
            <a:cxnLst/>
            <a:rect r="r" b="b" t="t" l="l"/>
            <a:pathLst>
              <a:path h="3192446" w="4207507">
                <a:moveTo>
                  <a:pt x="0" y="0"/>
                </a:moveTo>
                <a:lnTo>
                  <a:pt x="4207507" y="0"/>
                </a:lnTo>
                <a:lnTo>
                  <a:pt x="4207507" y="3192446"/>
                </a:lnTo>
                <a:lnTo>
                  <a:pt x="0" y="3192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23598" y="-1078812"/>
            <a:ext cx="4256462" cy="4498242"/>
          </a:xfrm>
          <a:custGeom>
            <a:avLst/>
            <a:gdLst/>
            <a:ahLst/>
            <a:cxnLst/>
            <a:rect r="r" b="b" t="t" l="l"/>
            <a:pathLst>
              <a:path h="4498242" w="4256462">
                <a:moveTo>
                  <a:pt x="0" y="0"/>
                </a:moveTo>
                <a:lnTo>
                  <a:pt x="4256461" y="0"/>
                </a:lnTo>
                <a:lnTo>
                  <a:pt x="4256461" y="4498242"/>
                </a:lnTo>
                <a:lnTo>
                  <a:pt x="0" y="44982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4948" y="-283491"/>
            <a:ext cx="4074742" cy="3702921"/>
          </a:xfrm>
          <a:custGeom>
            <a:avLst/>
            <a:gdLst/>
            <a:ahLst/>
            <a:cxnLst/>
            <a:rect r="r" b="b" t="t" l="l"/>
            <a:pathLst>
              <a:path h="3702921" w="4074742">
                <a:moveTo>
                  <a:pt x="0" y="0"/>
                </a:moveTo>
                <a:lnTo>
                  <a:pt x="4074742" y="0"/>
                </a:lnTo>
                <a:lnTo>
                  <a:pt x="4074742" y="3702921"/>
                </a:lnTo>
                <a:lnTo>
                  <a:pt x="0" y="37029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2717" y="-1652063"/>
            <a:ext cx="3770756" cy="3304125"/>
          </a:xfrm>
          <a:custGeom>
            <a:avLst/>
            <a:gdLst/>
            <a:ahLst/>
            <a:cxnLst/>
            <a:rect r="r" b="b" t="t" l="l"/>
            <a:pathLst>
              <a:path h="3304125" w="3770756">
                <a:moveTo>
                  <a:pt x="0" y="0"/>
                </a:moveTo>
                <a:lnTo>
                  <a:pt x="3770756" y="0"/>
                </a:lnTo>
                <a:lnTo>
                  <a:pt x="3770756" y="3304126"/>
                </a:lnTo>
                <a:lnTo>
                  <a:pt x="0" y="33041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202260" y="-2219045"/>
            <a:ext cx="4468811" cy="3871108"/>
          </a:xfrm>
          <a:custGeom>
            <a:avLst/>
            <a:gdLst/>
            <a:ahLst/>
            <a:cxnLst/>
            <a:rect r="r" b="b" t="t" l="l"/>
            <a:pathLst>
              <a:path h="3871108" w="4468811">
                <a:moveTo>
                  <a:pt x="0" y="0"/>
                </a:moveTo>
                <a:lnTo>
                  <a:pt x="4468811" y="0"/>
                </a:lnTo>
                <a:lnTo>
                  <a:pt x="4468811" y="3871108"/>
                </a:lnTo>
                <a:lnTo>
                  <a:pt x="0" y="38711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26018" y="-1563129"/>
            <a:ext cx="3435963" cy="2838964"/>
          </a:xfrm>
          <a:custGeom>
            <a:avLst/>
            <a:gdLst/>
            <a:ahLst/>
            <a:cxnLst/>
            <a:rect r="r" b="b" t="t" l="l"/>
            <a:pathLst>
              <a:path h="2838964" w="3435963">
                <a:moveTo>
                  <a:pt x="0" y="0"/>
                </a:moveTo>
                <a:lnTo>
                  <a:pt x="3435964" y="0"/>
                </a:lnTo>
                <a:lnTo>
                  <a:pt x="3435964" y="2838965"/>
                </a:lnTo>
                <a:lnTo>
                  <a:pt x="0" y="2838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22129" y="3127457"/>
            <a:ext cx="12043743" cy="3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00"/>
              </a:lnSpc>
            </a:pPr>
            <a:r>
              <a:rPr lang="en-US" sz="12124" spc="242">
                <a:solidFill>
                  <a:srgbClr val="DAD2F4"/>
                </a:solidFill>
                <a:latin typeface="Agrandir Ultra-Bold"/>
              </a:rPr>
              <a:t>¡MUCHAS GRACIAS!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27088" y="9258300"/>
            <a:ext cx="3435963" cy="2838964"/>
          </a:xfrm>
          <a:custGeom>
            <a:avLst/>
            <a:gdLst/>
            <a:ahLst/>
            <a:cxnLst/>
            <a:rect r="r" b="b" t="t" l="l"/>
            <a:pathLst>
              <a:path h="2838964" w="3435963">
                <a:moveTo>
                  <a:pt x="0" y="0"/>
                </a:moveTo>
                <a:lnTo>
                  <a:pt x="3435963" y="0"/>
                </a:lnTo>
                <a:lnTo>
                  <a:pt x="3435963" y="2838964"/>
                </a:lnTo>
                <a:lnTo>
                  <a:pt x="0" y="28389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3535" y="3603782"/>
            <a:ext cx="12340930" cy="5112705"/>
            <a:chOff x="0" y="0"/>
            <a:chExt cx="3250286" cy="1346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0286" cy="1346556"/>
            </a:xfrm>
            <a:custGeom>
              <a:avLst/>
              <a:gdLst/>
              <a:ahLst/>
              <a:cxnLst/>
              <a:rect r="r" b="b" t="t" l="l"/>
              <a:pathLst>
                <a:path h="1346556" w="325028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DAD2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3250286" cy="1337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71748" y="866775"/>
            <a:ext cx="14344504" cy="238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7500" spc="150">
                <a:solidFill>
                  <a:srgbClr val="DAD2F4"/>
                </a:solidFill>
                <a:latin typeface="Agrandir Ultra-Bold"/>
              </a:rPr>
              <a:t>SELECCIÓN DEL TEMA Y DEFINICIÓN DE OBJETIVOS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893893" y="7913823"/>
            <a:ext cx="3226068" cy="2932789"/>
          </a:xfrm>
          <a:custGeom>
            <a:avLst/>
            <a:gdLst/>
            <a:ahLst/>
            <a:cxnLst/>
            <a:rect r="r" b="b" t="t" l="l"/>
            <a:pathLst>
              <a:path h="2932789" w="3226068">
                <a:moveTo>
                  <a:pt x="0" y="0"/>
                </a:moveTo>
                <a:lnTo>
                  <a:pt x="3226068" y="0"/>
                </a:lnTo>
                <a:lnTo>
                  <a:pt x="3226068" y="2932789"/>
                </a:lnTo>
                <a:lnTo>
                  <a:pt x="0" y="293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69944" y="7348345"/>
            <a:ext cx="3728486" cy="4063745"/>
          </a:xfrm>
          <a:custGeom>
            <a:avLst/>
            <a:gdLst/>
            <a:ahLst/>
            <a:cxnLst/>
            <a:rect r="r" b="b" t="t" l="l"/>
            <a:pathLst>
              <a:path h="4063745" w="3728486">
                <a:moveTo>
                  <a:pt x="0" y="0"/>
                </a:moveTo>
                <a:lnTo>
                  <a:pt x="3728487" y="0"/>
                </a:lnTo>
                <a:lnTo>
                  <a:pt x="3728487" y="4063745"/>
                </a:lnTo>
                <a:lnTo>
                  <a:pt x="0" y="4063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2435" y="3983415"/>
            <a:ext cx="1411135" cy="3595248"/>
          </a:xfrm>
          <a:custGeom>
            <a:avLst/>
            <a:gdLst/>
            <a:ahLst/>
            <a:cxnLst/>
            <a:rect r="r" b="b" t="t" l="l"/>
            <a:pathLst>
              <a:path h="3595248" w="1411135">
                <a:moveTo>
                  <a:pt x="0" y="0"/>
                </a:moveTo>
                <a:lnTo>
                  <a:pt x="1411135" y="0"/>
                </a:lnTo>
                <a:lnTo>
                  <a:pt x="1411135" y="3595248"/>
                </a:lnTo>
                <a:lnTo>
                  <a:pt x="0" y="359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9944" y="3603782"/>
            <a:ext cx="2356158" cy="4435121"/>
          </a:xfrm>
          <a:custGeom>
            <a:avLst/>
            <a:gdLst/>
            <a:ahLst/>
            <a:cxnLst/>
            <a:rect r="r" b="b" t="t" l="l"/>
            <a:pathLst>
              <a:path h="4435121" w="2356158">
                <a:moveTo>
                  <a:pt x="0" y="0"/>
                </a:moveTo>
                <a:lnTo>
                  <a:pt x="2356158" y="0"/>
                </a:lnTo>
                <a:lnTo>
                  <a:pt x="2356158" y="4435121"/>
                </a:lnTo>
                <a:lnTo>
                  <a:pt x="0" y="4435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12772" y="-543810"/>
            <a:ext cx="3625544" cy="3831487"/>
          </a:xfrm>
          <a:custGeom>
            <a:avLst/>
            <a:gdLst/>
            <a:ahLst/>
            <a:cxnLst/>
            <a:rect r="r" b="b" t="t" l="l"/>
            <a:pathLst>
              <a:path h="3831487" w="3625544">
                <a:moveTo>
                  <a:pt x="0" y="0"/>
                </a:moveTo>
                <a:lnTo>
                  <a:pt x="3625544" y="0"/>
                </a:lnTo>
                <a:lnTo>
                  <a:pt x="3625544" y="3831487"/>
                </a:lnTo>
                <a:lnTo>
                  <a:pt x="0" y="38314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50629" y="-415245"/>
            <a:ext cx="4074742" cy="3702921"/>
          </a:xfrm>
          <a:custGeom>
            <a:avLst/>
            <a:gdLst/>
            <a:ahLst/>
            <a:cxnLst/>
            <a:rect r="r" b="b" t="t" l="l"/>
            <a:pathLst>
              <a:path h="3702921" w="4074742">
                <a:moveTo>
                  <a:pt x="0" y="0"/>
                </a:moveTo>
                <a:lnTo>
                  <a:pt x="4074742" y="0"/>
                </a:lnTo>
                <a:lnTo>
                  <a:pt x="4074742" y="3702922"/>
                </a:lnTo>
                <a:lnTo>
                  <a:pt x="0" y="37029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84174" y="6476960"/>
            <a:ext cx="1766690" cy="1766690"/>
          </a:xfrm>
          <a:custGeom>
            <a:avLst/>
            <a:gdLst/>
            <a:ahLst/>
            <a:cxnLst/>
            <a:rect r="r" b="b" t="t" l="l"/>
            <a:pathLst>
              <a:path h="1766690" w="1766690">
                <a:moveTo>
                  <a:pt x="0" y="0"/>
                </a:moveTo>
                <a:lnTo>
                  <a:pt x="1766689" y="0"/>
                </a:lnTo>
                <a:lnTo>
                  <a:pt x="1766689" y="1766690"/>
                </a:lnTo>
                <a:lnTo>
                  <a:pt x="0" y="17666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92235" y="6545860"/>
            <a:ext cx="1707101" cy="1697789"/>
          </a:xfrm>
          <a:custGeom>
            <a:avLst/>
            <a:gdLst/>
            <a:ahLst/>
            <a:cxnLst/>
            <a:rect r="r" b="b" t="t" l="l"/>
            <a:pathLst>
              <a:path h="1697789" w="1707101">
                <a:moveTo>
                  <a:pt x="0" y="0"/>
                </a:moveTo>
                <a:lnTo>
                  <a:pt x="1707101" y="0"/>
                </a:lnTo>
                <a:lnTo>
                  <a:pt x="1707101" y="1697790"/>
                </a:lnTo>
                <a:lnTo>
                  <a:pt x="0" y="16977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63626" y="3948112"/>
            <a:ext cx="11361533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37DB6"/>
                </a:solidFill>
                <a:latin typeface="Montserrat"/>
              </a:rPr>
              <a:t>El tema elegido son las redes sociales y las ganancias que estas tienen por las publicidades pagas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63194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0" t="-5" r="0" b="-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3627120"/>
            <a:ext cx="7703474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69"/>
              </a:lnSpc>
              <a:spcBef>
                <a:spcPct val="0"/>
              </a:spcBef>
            </a:pPr>
            <a:r>
              <a:rPr lang="en-US" sz="9000" spc="179">
                <a:solidFill>
                  <a:srgbClr val="DAD2F4"/>
                </a:solidFill>
                <a:latin typeface="Agrandir Ultra-Bold"/>
              </a:rPr>
              <a:t>MODELO EN VENSIM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35474"/>
            <a:ext cx="5009919" cy="5616051"/>
            <a:chOff x="0" y="0"/>
            <a:chExt cx="1113930" cy="1248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C2B7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82419" y="2790951"/>
            <a:ext cx="3502481" cy="98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 spc="91">
                <a:solidFill>
                  <a:srgbClr val="634B89"/>
                </a:solidFill>
                <a:latin typeface="Montserrat Bold"/>
              </a:rPr>
              <a:t>FORMULACIÓN DEL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5462" y="4063578"/>
            <a:ext cx="3896394" cy="29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Las principales variables de interés son:</a:t>
            </a:r>
          </a:p>
          <a:p>
            <a:pPr algn="ctr">
              <a:lnSpc>
                <a:spcPts val="3420"/>
              </a:lnSpc>
            </a:pPr>
          </a:p>
          <a:p>
            <a:pPr algn="just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Usuarios activos</a:t>
            </a:r>
          </a:p>
          <a:p>
            <a:pPr algn="just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Empresas</a:t>
            </a:r>
          </a:p>
          <a:p>
            <a:pPr algn="just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Ingresos generados</a:t>
            </a:r>
          </a:p>
          <a:p>
            <a:pPr algn="just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Contenido total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41482" y="2335474"/>
            <a:ext cx="5009919" cy="5616051"/>
            <a:chOff x="0" y="0"/>
            <a:chExt cx="1113930" cy="12487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AB93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70682" y="2790859"/>
            <a:ext cx="3151518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 spc="91">
                <a:solidFill>
                  <a:srgbClr val="634B89"/>
                </a:solidFill>
                <a:latin typeface="Montserrat Bold"/>
              </a:rPr>
              <a:t>DEFINICIÓN DEL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5803" y="4337993"/>
            <a:ext cx="3896394" cy="212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Fronteras del sistema</a:t>
            </a:r>
          </a:p>
          <a:p>
            <a:pPr algn="l">
              <a:lnSpc>
                <a:spcPts val="3420"/>
              </a:lnSpc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 </a:t>
            </a:r>
          </a:p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I</a:t>
            </a:r>
            <a:r>
              <a:rPr lang="en-US" sz="2250" spc="72">
                <a:solidFill>
                  <a:srgbClr val="634B89"/>
                </a:solidFill>
                <a:latin typeface="Montserrat Medium"/>
              </a:rPr>
              <a:t>nteracciones con el medioambiente definido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249381" y="2335474"/>
            <a:ext cx="5009919" cy="5616051"/>
            <a:chOff x="0" y="0"/>
            <a:chExt cx="1113930" cy="12487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DAD2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00" y="2790859"/>
            <a:ext cx="384228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 spc="91">
                <a:solidFill>
                  <a:srgbClr val="634B89"/>
                </a:solidFill>
                <a:latin typeface="Montserrat Bold"/>
              </a:rPr>
              <a:t>FORMULACIÓN DEL MODELO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6144" y="4063578"/>
            <a:ext cx="3896394" cy="29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Aspectos relevantes para la red social desde la perspectiva de ingresos</a:t>
            </a:r>
          </a:p>
          <a:p>
            <a:pPr algn="l">
              <a:lnSpc>
                <a:spcPts val="3420"/>
              </a:lnSpc>
            </a:pPr>
          </a:p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M</a:t>
            </a:r>
            <a:r>
              <a:rPr lang="en-US" sz="2250" spc="72">
                <a:solidFill>
                  <a:srgbClr val="634B89"/>
                </a:solidFill>
                <a:latin typeface="Montserrat Medium"/>
              </a:rPr>
              <a:t>odelo inicial con su estructura básica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9509" y="3092661"/>
            <a:ext cx="6090503" cy="1806382"/>
            <a:chOff x="0" y="0"/>
            <a:chExt cx="2429907" cy="7206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9907" cy="720686"/>
            </a:xfrm>
            <a:custGeom>
              <a:avLst/>
              <a:gdLst/>
              <a:ahLst/>
              <a:cxnLst/>
              <a:rect r="r" b="b" t="t" l="l"/>
              <a:pathLst>
                <a:path h="720686" w="2429907">
                  <a:moveTo>
                    <a:pt x="38134" y="0"/>
                  </a:moveTo>
                  <a:lnTo>
                    <a:pt x="2391773" y="0"/>
                  </a:lnTo>
                  <a:cubicBezTo>
                    <a:pt x="2412834" y="0"/>
                    <a:pt x="2429907" y="17073"/>
                    <a:pt x="2429907" y="38134"/>
                  </a:cubicBezTo>
                  <a:lnTo>
                    <a:pt x="2429907" y="682552"/>
                  </a:lnTo>
                  <a:cubicBezTo>
                    <a:pt x="2429907" y="692666"/>
                    <a:pt x="2425890" y="702365"/>
                    <a:pt x="2418738" y="709517"/>
                  </a:cubicBezTo>
                  <a:cubicBezTo>
                    <a:pt x="2411586" y="716669"/>
                    <a:pt x="2401887" y="720686"/>
                    <a:pt x="2391773" y="720686"/>
                  </a:cubicBezTo>
                  <a:lnTo>
                    <a:pt x="38134" y="720686"/>
                  </a:lnTo>
                  <a:cubicBezTo>
                    <a:pt x="17073" y="720686"/>
                    <a:pt x="0" y="703613"/>
                    <a:pt x="0" y="682552"/>
                  </a:cubicBezTo>
                  <a:lnTo>
                    <a:pt x="0" y="38134"/>
                  </a:lnTo>
                  <a:cubicBezTo>
                    <a:pt x="0" y="17073"/>
                    <a:pt x="17073" y="0"/>
                    <a:pt x="38134" y="0"/>
                  </a:cubicBezTo>
                  <a:close/>
                </a:path>
              </a:pathLst>
            </a:custGeom>
            <a:solidFill>
              <a:srgbClr val="C2B7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2429907" cy="64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53"/>
                </a:lnSpc>
              </a:pPr>
              <a:r>
                <a:rPr lang="en-US" sz="5100" spc="362">
                  <a:solidFill>
                    <a:srgbClr val="FFFFFF"/>
                  </a:solidFill>
                  <a:latin typeface="Montserrat Classic Bold"/>
                </a:rPr>
                <a:t>Tasas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23934" y="1100563"/>
            <a:ext cx="14640131" cy="155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69"/>
              </a:lnSpc>
              <a:spcBef>
                <a:spcPct val="0"/>
              </a:spcBef>
            </a:pPr>
            <a:r>
              <a:rPr lang="en-US" sz="9000" spc="179">
                <a:solidFill>
                  <a:srgbClr val="DAD2F4"/>
                </a:solidFill>
                <a:latin typeface="Agrandir Ultra-Bold"/>
              </a:rPr>
              <a:t>COLECCIÓN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3934" y="5280044"/>
            <a:ext cx="6316078" cy="347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>
                <a:solidFill>
                  <a:srgbClr val="634B89"/>
                </a:solidFill>
                <a:latin typeface="Montserrat Medium"/>
              </a:rPr>
              <a:t>Tasa d</a:t>
            </a: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e nuevos usuarios: 0.45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Tasa de inactividad: 0.17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Tasa de conversión: 0.37 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Tasa de publicación no paga: 0.52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Tasa de publicación paga: 0.48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Tasa de eliminación de publicaciones: 0.23</a:t>
            </a:r>
          </a:p>
          <a:p>
            <a:pPr algn="l" marL="453388" indent="-226694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67" strike="noStrike" u="none">
                <a:solidFill>
                  <a:srgbClr val="634B89"/>
                </a:solidFill>
                <a:latin typeface="Montserrat Medium"/>
              </a:rPr>
              <a:t>Costos fijos: 800000 dólares</a:t>
            </a:r>
          </a:p>
          <a:p>
            <a:pPr algn="l" marL="0" indent="0" lvl="0">
              <a:lnSpc>
                <a:spcPts val="228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373563" y="3092661"/>
            <a:ext cx="6090503" cy="1806382"/>
            <a:chOff x="0" y="0"/>
            <a:chExt cx="2429907" cy="7206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9907" cy="720686"/>
            </a:xfrm>
            <a:custGeom>
              <a:avLst/>
              <a:gdLst/>
              <a:ahLst/>
              <a:cxnLst/>
              <a:rect r="r" b="b" t="t" l="l"/>
              <a:pathLst>
                <a:path h="720686" w="2429907">
                  <a:moveTo>
                    <a:pt x="38134" y="0"/>
                  </a:moveTo>
                  <a:lnTo>
                    <a:pt x="2391773" y="0"/>
                  </a:lnTo>
                  <a:cubicBezTo>
                    <a:pt x="2412834" y="0"/>
                    <a:pt x="2429907" y="17073"/>
                    <a:pt x="2429907" y="38134"/>
                  </a:cubicBezTo>
                  <a:lnTo>
                    <a:pt x="2429907" y="682552"/>
                  </a:lnTo>
                  <a:cubicBezTo>
                    <a:pt x="2429907" y="692666"/>
                    <a:pt x="2425890" y="702365"/>
                    <a:pt x="2418738" y="709517"/>
                  </a:cubicBezTo>
                  <a:cubicBezTo>
                    <a:pt x="2411586" y="716669"/>
                    <a:pt x="2401887" y="720686"/>
                    <a:pt x="2391773" y="720686"/>
                  </a:cubicBezTo>
                  <a:lnTo>
                    <a:pt x="38134" y="720686"/>
                  </a:lnTo>
                  <a:cubicBezTo>
                    <a:pt x="17073" y="720686"/>
                    <a:pt x="0" y="703613"/>
                    <a:pt x="0" y="682552"/>
                  </a:cubicBezTo>
                  <a:lnTo>
                    <a:pt x="0" y="38134"/>
                  </a:lnTo>
                  <a:cubicBezTo>
                    <a:pt x="0" y="17073"/>
                    <a:pt x="17073" y="0"/>
                    <a:pt x="38134" y="0"/>
                  </a:cubicBezTo>
                  <a:close/>
                </a:path>
              </a:pathLst>
            </a:custGeom>
            <a:solidFill>
              <a:srgbClr val="C2B7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6200"/>
              <a:ext cx="2429907" cy="64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52"/>
                </a:lnSpc>
              </a:pPr>
              <a:r>
                <a:rPr lang="en-US" sz="5099" spc="362">
                  <a:solidFill>
                    <a:srgbClr val="FFFFFF"/>
                  </a:solidFill>
                  <a:latin typeface="Montserrat Classic Bold"/>
                </a:rPr>
                <a:t>Inicializaciones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41770" y="5086350"/>
            <a:ext cx="7017530" cy="390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 spc="67">
                <a:solidFill>
                  <a:srgbClr val="634B89"/>
                </a:solidFill>
                <a:latin typeface="Montserrat Medium"/>
              </a:rPr>
              <a:t>Usuarios activos en instante inicial: 50000 personas</a:t>
            </a:r>
          </a:p>
          <a:p>
            <a:pPr algn="l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 spc="67">
                <a:solidFill>
                  <a:srgbClr val="634B89"/>
                </a:solidFill>
                <a:latin typeface="Montserrat Medium"/>
              </a:rPr>
              <a:t>Empresa en instante inicial: 200000 empresas</a:t>
            </a:r>
          </a:p>
          <a:p>
            <a:pPr algn="l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 spc="67">
                <a:solidFill>
                  <a:srgbClr val="634B89"/>
                </a:solidFill>
                <a:latin typeface="Montserrat Medium"/>
              </a:rPr>
              <a:t>Contenido total en instante inicial: 100000 publicaciones</a:t>
            </a:r>
          </a:p>
          <a:p>
            <a:pPr algn="l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 spc="67">
                <a:solidFill>
                  <a:srgbClr val="634B89"/>
                </a:solidFill>
                <a:latin typeface="Montserrat Medium"/>
              </a:rPr>
              <a:t>Ingreso Total en instante inicial: 900000 dólares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43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4952" y="7330882"/>
            <a:ext cx="3867303" cy="3515730"/>
          </a:xfrm>
          <a:custGeom>
            <a:avLst/>
            <a:gdLst/>
            <a:ahLst/>
            <a:cxnLst/>
            <a:rect r="r" b="b" t="t" l="l"/>
            <a:pathLst>
              <a:path h="3515730" w="3867303">
                <a:moveTo>
                  <a:pt x="0" y="0"/>
                </a:moveTo>
                <a:lnTo>
                  <a:pt x="3867304" y="0"/>
                </a:lnTo>
                <a:lnTo>
                  <a:pt x="3867304" y="3515730"/>
                </a:lnTo>
                <a:lnTo>
                  <a:pt x="0" y="3515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3473" y="7149531"/>
            <a:ext cx="4228306" cy="4608508"/>
          </a:xfrm>
          <a:custGeom>
            <a:avLst/>
            <a:gdLst/>
            <a:ahLst/>
            <a:cxnLst/>
            <a:rect r="r" b="b" t="t" l="l"/>
            <a:pathLst>
              <a:path h="4608508" w="4228306">
                <a:moveTo>
                  <a:pt x="0" y="0"/>
                </a:moveTo>
                <a:lnTo>
                  <a:pt x="4228306" y="0"/>
                </a:lnTo>
                <a:lnTo>
                  <a:pt x="4228306" y="4608509"/>
                </a:lnTo>
                <a:lnTo>
                  <a:pt x="0" y="460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2435" y="3983415"/>
            <a:ext cx="1411135" cy="3595248"/>
          </a:xfrm>
          <a:custGeom>
            <a:avLst/>
            <a:gdLst/>
            <a:ahLst/>
            <a:cxnLst/>
            <a:rect r="r" b="b" t="t" l="l"/>
            <a:pathLst>
              <a:path h="3595248" w="1411135">
                <a:moveTo>
                  <a:pt x="0" y="0"/>
                </a:moveTo>
                <a:lnTo>
                  <a:pt x="1411135" y="0"/>
                </a:lnTo>
                <a:lnTo>
                  <a:pt x="1411135" y="3595248"/>
                </a:lnTo>
                <a:lnTo>
                  <a:pt x="0" y="359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44" y="3761562"/>
            <a:ext cx="2356158" cy="4435121"/>
          </a:xfrm>
          <a:custGeom>
            <a:avLst/>
            <a:gdLst/>
            <a:ahLst/>
            <a:cxnLst/>
            <a:rect r="r" b="b" t="t" l="l"/>
            <a:pathLst>
              <a:path h="4435121" w="2356158">
                <a:moveTo>
                  <a:pt x="0" y="0"/>
                </a:moveTo>
                <a:lnTo>
                  <a:pt x="2356158" y="0"/>
                </a:lnTo>
                <a:lnTo>
                  <a:pt x="2356158" y="4435121"/>
                </a:lnTo>
                <a:lnTo>
                  <a:pt x="0" y="4435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23598" y="-1078812"/>
            <a:ext cx="4256462" cy="4498242"/>
          </a:xfrm>
          <a:custGeom>
            <a:avLst/>
            <a:gdLst/>
            <a:ahLst/>
            <a:cxnLst/>
            <a:rect r="r" b="b" t="t" l="l"/>
            <a:pathLst>
              <a:path h="4498242" w="4256462">
                <a:moveTo>
                  <a:pt x="0" y="0"/>
                </a:moveTo>
                <a:lnTo>
                  <a:pt x="4256461" y="0"/>
                </a:lnTo>
                <a:lnTo>
                  <a:pt x="4256461" y="4498242"/>
                </a:lnTo>
                <a:lnTo>
                  <a:pt x="0" y="4498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4948" y="-283491"/>
            <a:ext cx="4074742" cy="3702921"/>
          </a:xfrm>
          <a:custGeom>
            <a:avLst/>
            <a:gdLst/>
            <a:ahLst/>
            <a:cxnLst/>
            <a:rect r="r" b="b" t="t" l="l"/>
            <a:pathLst>
              <a:path h="3702921" w="4074742">
                <a:moveTo>
                  <a:pt x="0" y="0"/>
                </a:moveTo>
                <a:lnTo>
                  <a:pt x="4074742" y="0"/>
                </a:lnTo>
                <a:lnTo>
                  <a:pt x="4074742" y="3702921"/>
                </a:lnTo>
                <a:lnTo>
                  <a:pt x="0" y="37029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4468" y="2819258"/>
            <a:ext cx="13963796" cy="6602805"/>
          </a:xfrm>
          <a:custGeom>
            <a:avLst/>
            <a:gdLst/>
            <a:ahLst/>
            <a:cxnLst/>
            <a:rect r="r" b="b" t="t" l="l"/>
            <a:pathLst>
              <a:path h="6602805" w="13963796">
                <a:moveTo>
                  <a:pt x="0" y="0"/>
                </a:moveTo>
                <a:lnTo>
                  <a:pt x="13963796" y="0"/>
                </a:lnTo>
                <a:lnTo>
                  <a:pt x="13963796" y="6602804"/>
                </a:lnTo>
                <a:lnTo>
                  <a:pt x="0" y="66028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687" t="0" r="-412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7702" y="1237142"/>
            <a:ext cx="12412596" cy="15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24"/>
              </a:lnSpc>
              <a:spcBef>
                <a:spcPct val="0"/>
              </a:spcBef>
            </a:pPr>
            <a:r>
              <a:rPr lang="en-US" sz="9047" spc="180">
                <a:solidFill>
                  <a:srgbClr val="DAD2F4"/>
                </a:solidFill>
                <a:latin typeface="Agrandir Ultra-Bold"/>
              </a:rPr>
              <a:t>IMPLEMENTACIÓN</a:t>
            </a:r>
          </a:p>
        </p:txBody>
      </p:sp>
    </p:spTree>
  </p:cSld>
  <p:clrMapOvr>
    <a:masterClrMapping/>
  </p:clrMapOvr>
  <p:transition spd="fast">
    <p:cover dir="r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63194" y="1495863"/>
            <a:ext cx="7296106" cy="729527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5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5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23899" t="0" r="-2608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0526" y="3627120"/>
            <a:ext cx="7703474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69"/>
              </a:lnSpc>
              <a:spcBef>
                <a:spcPct val="0"/>
              </a:spcBef>
            </a:pPr>
            <a:r>
              <a:rPr lang="en-US" sz="9000" spc="179">
                <a:solidFill>
                  <a:srgbClr val="DAD2F4"/>
                </a:solidFill>
                <a:latin typeface="Agrandir Ultra-Bold"/>
              </a:rPr>
              <a:t>MODELO EN PYTHON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35474"/>
            <a:ext cx="5009919" cy="5616051"/>
            <a:chOff x="0" y="0"/>
            <a:chExt cx="1113930" cy="1248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C2B7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82419" y="2790951"/>
            <a:ext cx="3502481" cy="98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 spc="91">
                <a:solidFill>
                  <a:srgbClr val="634B89"/>
                </a:solidFill>
                <a:latin typeface="Montserrat Bold"/>
              </a:rPr>
              <a:t>FORMULACIÓN DEL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5462" y="3909658"/>
            <a:ext cx="3896394" cy="384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Generación de números pseudoaleatorios usando generador congruencial lineal</a:t>
            </a:r>
          </a:p>
          <a:p>
            <a:pPr algn="l">
              <a:lnSpc>
                <a:spcPts val="3420"/>
              </a:lnSpc>
            </a:pPr>
          </a:p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Validar la secuencia usando la prueba de Kolmogorov-Smirnov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41482" y="2335474"/>
            <a:ext cx="5009919" cy="5616051"/>
            <a:chOff x="0" y="0"/>
            <a:chExt cx="1113930" cy="12487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AB93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70682" y="2790859"/>
            <a:ext cx="3151518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 spc="91">
                <a:solidFill>
                  <a:srgbClr val="634B89"/>
                </a:solidFill>
                <a:latin typeface="Montserrat Bold"/>
              </a:rPr>
              <a:t>DEFINICIÓN DEL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5803" y="4337993"/>
            <a:ext cx="3896394" cy="169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Parametros ingresados por el usuario</a:t>
            </a:r>
          </a:p>
          <a:p>
            <a:pPr algn="l">
              <a:lnSpc>
                <a:spcPts val="342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2249381" y="2335474"/>
            <a:ext cx="5009919" cy="5616051"/>
            <a:chOff x="0" y="0"/>
            <a:chExt cx="1113930" cy="12487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78811" y="0"/>
                  </a:moveTo>
                  <a:lnTo>
                    <a:pt x="1035119" y="0"/>
                  </a:lnTo>
                  <a:cubicBezTo>
                    <a:pt x="1078645" y="0"/>
                    <a:pt x="1113930" y="35285"/>
                    <a:pt x="1113930" y="78811"/>
                  </a:cubicBezTo>
                  <a:lnTo>
                    <a:pt x="1113930" y="1169890"/>
                  </a:lnTo>
                  <a:cubicBezTo>
                    <a:pt x="1113930" y="1213416"/>
                    <a:pt x="1078645" y="1248701"/>
                    <a:pt x="1035119" y="1248701"/>
                  </a:cubicBezTo>
                  <a:lnTo>
                    <a:pt x="78811" y="1248701"/>
                  </a:lnTo>
                  <a:cubicBezTo>
                    <a:pt x="35285" y="1248701"/>
                    <a:pt x="0" y="1213416"/>
                    <a:pt x="0" y="1169890"/>
                  </a:cubicBezTo>
                  <a:lnTo>
                    <a:pt x="0" y="78811"/>
                  </a:lnTo>
                  <a:cubicBezTo>
                    <a:pt x="0" y="35285"/>
                    <a:pt x="35285" y="0"/>
                    <a:pt x="78811" y="0"/>
                  </a:cubicBezTo>
                  <a:close/>
                </a:path>
              </a:pathLst>
            </a:custGeom>
            <a:solidFill>
              <a:srgbClr val="DAD2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00" y="2790859"/>
            <a:ext cx="384228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 spc="91">
                <a:solidFill>
                  <a:srgbClr val="634B89"/>
                </a:solidFill>
                <a:latin typeface="Montserrat Bold"/>
              </a:rPr>
              <a:t>FORMULACIÓN DEL MODELO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6144" y="4063578"/>
            <a:ext cx="3896394" cy="29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Modelo del generador</a:t>
            </a:r>
          </a:p>
          <a:p>
            <a:pPr algn="l">
              <a:lnSpc>
                <a:spcPts val="3420"/>
              </a:lnSpc>
            </a:pPr>
          </a:p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Software utilizado y librerías</a:t>
            </a:r>
          </a:p>
          <a:p>
            <a:pPr algn="l">
              <a:lnSpc>
                <a:spcPts val="3420"/>
              </a:lnSpc>
            </a:pPr>
          </a:p>
          <a:p>
            <a:pPr algn="l" marL="485906" indent="-242953" lvl="1">
              <a:lnSpc>
                <a:spcPts val="3420"/>
              </a:lnSpc>
              <a:buFont typeface="Arial"/>
              <a:buChar char="•"/>
            </a:pPr>
            <a:r>
              <a:rPr lang="en-US" sz="2250" spc="72">
                <a:solidFill>
                  <a:srgbClr val="634B89"/>
                </a:solidFill>
                <a:latin typeface="Montserrat Medium"/>
              </a:rPr>
              <a:t>Características y funcionalidades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4952" y="7330882"/>
            <a:ext cx="3867303" cy="3515730"/>
          </a:xfrm>
          <a:custGeom>
            <a:avLst/>
            <a:gdLst/>
            <a:ahLst/>
            <a:cxnLst/>
            <a:rect r="r" b="b" t="t" l="l"/>
            <a:pathLst>
              <a:path h="3515730" w="3867303">
                <a:moveTo>
                  <a:pt x="0" y="0"/>
                </a:moveTo>
                <a:lnTo>
                  <a:pt x="3867304" y="0"/>
                </a:lnTo>
                <a:lnTo>
                  <a:pt x="3867304" y="3515730"/>
                </a:lnTo>
                <a:lnTo>
                  <a:pt x="0" y="3515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3473" y="7149531"/>
            <a:ext cx="4228306" cy="4608508"/>
          </a:xfrm>
          <a:custGeom>
            <a:avLst/>
            <a:gdLst/>
            <a:ahLst/>
            <a:cxnLst/>
            <a:rect r="r" b="b" t="t" l="l"/>
            <a:pathLst>
              <a:path h="4608508" w="4228306">
                <a:moveTo>
                  <a:pt x="0" y="0"/>
                </a:moveTo>
                <a:lnTo>
                  <a:pt x="4228306" y="0"/>
                </a:lnTo>
                <a:lnTo>
                  <a:pt x="4228306" y="4608509"/>
                </a:lnTo>
                <a:lnTo>
                  <a:pt x="0" y="460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2435" y="3983415"/>
            <a:ext cx="1411135" cy="3595248"/>
          </a:xfrm>
          <a:custGeom>
            <a:avLst/>
            <a:gdLst/>
            <a:ahLst/>
            <a:cxnLst/>
            <a:rect r="r" b="b" t="t" l="l"/>
            <a:pathLst>
              <a:path h="3595248" w="1411135">
                <a:moveTo>
                  <a:pt x="0" y="0"/>
                </a:moveTo>
                <a:lnTo>
                  <a:pt x="1411135" y="0"/>
                </a:lnTo>
                <a:lnTo>
                  <a:pt x="1411135" y="3595248"/>
                </a:lnTo>
                <a:lnTo>
                  <a:pt x="0" y="359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44" y="3761562"/>
            <a:ext cx="2356158" cy="4435121"/>
          </a:xfrm>
          <a:custGeom>
            <a:avLst/>
            <a:gdLst/>
            <a:ahLst/>
            <a:cxnLst/>
            <a:rect r="r" b="b" t="t" l="l"/>
            <a:pathLst>
              <a:path h="4435121" w="2356158">
                <a:moveTo>
                  <a:pt x="0" y="0"/>
                </a:moveTo>
                <a:lnTo>
                  <a:pt x="2356158" y="0"/>
                </a:lnTo>
                <a:lnTo>
                  <a:pt x="2356158" y="4435121"/>
                </a:lnTo>
                <a:lnTo>
                  <a:pt x="0" y="4435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23598" y="-1078812"/>
            <a:ext cx="4256462" cy="4498242"/>
          </a:xfrm>
          <a:custGeom>
            <a:avLst/>
            <a:gdLst/>
            <a:ahLst/>
            <a:cxnLst/>
            <a:rect r="r" b="b" t="t" l="l"/>
            <a:pathLst>
              <a:path h="4498242" w="4256462">
                <a:moveTo>
                  <a:pt x="0" y="0"/>
                </a:moveTo>
                <a:lnTo>
                  <a:pt x="4256461" y="0"/>
                </a:lnTo>
                <a:lnTo>
                  <a:pt x="4256461" y="4498242"/>
                </a:lnTo>
                <a:lnTo>
                  <a:pt x="0" y="4498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74948" y="-283491"/>
            <a:ext cx="4074742" cy="3702921"/>
          </a:xfrm>
          <a:custGeom>
            <a:avLst/>
            <a:gdLst/>
            <a:ahLst/>
            <a:cxnLst/>
            <a:rect r="r" b="b" t="t" l="l"/>
            <a:pathLst>
              <a:path h="3702921" w="4074742">
                <a:moveTo>
                  <a:pt x="0" y="0"/>
                </a:moveTo>
                <a:lnTo>
                  <a:pt x="4074742" y="0"/>
                </a:lnTo>
                <a:lnTo>
                  <a:pt x="4074742" y="3702921"/>
                </a:lnTo>
                <a:lnTo>
                  <a:pt x="0" y="37029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7702" y="1237142"/>
            <a:ext cx="12412596" cy="15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24"/>
              </a:lnSpc>
              <a:spcBef>
                <a:spcPct val="0"/>
              </a:spcBef>
            </a:pPr>
            <a:r>
              <a:rPr lang="en-US" sz="9047" spc="180">
                <a:solidFill>
                  <a:srgbClr val="DAD2F4"/>
                </a:solidFill>
                <a:latin typeface="Agrandir Ultra-Bold"/>
              </a:rPr>
              <a:t>IMPLEMENTACIÓN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1448" y="2648245"/>
            <a:ext cx="15596179" cy="6805540"/>
            <a:chOff x="0" y="0"/>
            <a:chExt cx="3957926" cy="17270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57926" cy="1727078"/>
            </a:xfrm>
            <a:custGeom>
              <a:avLst/>
              <a:gdLst/>
              <a:ahLst/>
              <a:cxnLst/>
              <a:rect r="r" b="b" t="t" l="l"/>
              <a:pathLst>
                <a:path h="1727078" w="3957926">
                  <a:moveTo>
                    <a:pt x="0" y="0"/>
                  </a:moveTo>
                  <a:lnTo>
                    <a:pt x="3957926" y="0"/>
                  </a:lnTo>
                  <a:lnTo>
                    <a:pt x="3957926" y="1727078"/>
                  </a:lnTo>
                  <a:lnTo>
                    <a:pt x="0" y="1727078"/>
                  </a:lnTo>
                  <a:close/>
                </a:path>
              </a:pathLst>
            </a:custGeom>
            <a:solidFill>
              <a:srgbClr val="F4F0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3957926" cy="180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13237" y="2638197"/>
            <a:ext cx="15412600" cy="681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Generación de números pseudosaleatorios con un generador congruencial mixto:</a:t>
            </a:r>
          </a:p>
          <a:p>
            <a:pPr algn="l">
              <a:lnSpc>
                <a:spcPts val="2389"/>
              </a:lnSpc>
            </a:pP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Ingrese el valor del módulo: 128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Ingrese  el valor de la semilla: 94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Ingrese el valor del multiplicador: 81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Ingrese el valor de la constante aditiva: 89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**********************************************************************************************************************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Los numeros de X obtenidos fueron:  [23, 32, 121, 34, 27, 100, 125, 102, 31, 40, 1, 42, 35, 108, 5, 110, 39, 48, 9, 50, 43, 116, 13, 118, 47, 56, 17, 58, 51,...]</a:t>
            </a:r>
          </a:p>
          <a:p>
            <a:pPr algn="l">
              <a:lnSpc>
                <a:spcPts val="2389"/>
              </a:lnSpc>
            </a:pP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Los numeros aleatorios obtenidos desde el valor de X y el modulo son:  [0.1796875, 0.25, 0.9453125, 0.265625, 0.2109375, 0.78125, 0.9765625, 0.796875, 0.2421875, 0.3125, 0.0078125, 0.328125, 0.2734375, 0.84375, 0.0390625, 0.859375, 0.3046875, 0.375, ...]</a:t>
            </a:r>
          </a:p>
          <a:p>
            <a:pPr algn="l">
              <a:lnSpc>
                <a:spcPts val="2389"/>
              </a:lnSpc>
            </a:pP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El periodo fue:  128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El generador es de ciclo completo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**********************************************************************************************************************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Comprobar que la sucesión generada sea válida: </a:t>
            </a:r>
          </a:p>
          <a:p>
            <a:pPr algn="l">
              <a:lnSpc>
                <a:spcPts val="2389"/>
              </a:lnSpc>
            </a:pP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Ingrese el nivel de significancia (alfa): 0.2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La prueba está aceptada! Los valores son aleatorios.</a:t>
            </a:r>
          </a:p>
          <a:p>
            <a:pPr algn="l">
              <a:lnSpc>
                <a:spcPts val="2389"/>
              </a:lnSpc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El número máximo de la diferencia Y/(i-n) es menor al número de Kolmogorov-Smirnov:</a:t>
            </a:r>
          </a:p>
          <a:p>
            <a:pPr algn="l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707">
                <a:solidFill>
                  <a:srgbClr val="000000"/>
                </a:solidFill>
                <a:latin typeface="Courier Prime Bold"/>
              </a:rPr>
              <a:t>0.0078  &lt; 0.0946</a:t>
            </a:r>
          </a:p>
        </p:txBody>
      </p:sp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DAGIz2_DAAo</dc:identifier>
  <dcterms:modified xsi:type="dcterms:W3CDTF">2011-08-01T06:04:30Z</dcterms:modified>
  <cp:revision>1</cp:revision>
  <dc:title>Presentación Proyecto Creativo Abstracto Lila</dc:title>
</cp:coreProperties>
</file>